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</p:sldMasterIdLst>
  <p:notesMasterIdLst>
    <p:notesMasterId r:id="rId50"/>
  </p:notesMasterIdLst>
  <p:sldIdLst>
    <p:sldId id="323" r:id="rId2"/>
    <p:sldId id="332" r:id="rId3"/>
    <p:sldId id="358" r:id="rId4"/>
    <p:sldId id="359" r:id="rId5"/>
    <p:sldId id="360" r:id="rId6"/>
    <p:sldId id="361" r:id="rId7"/>
    <p:sldId id="409" r:id="rId8"/>
    <p:sldId id="364" r:id="rId9"/>
    <p:sldId id="365" r:id="rId10"/>
    <p:sldId id="366" r:id="rId11"/>
    <p:sldId id="414" r:id="rId12"/>
    <p:sldId id="367" r:id="rId13"/>
    <p:sldId id="368" r:id="rId14"/>
    <p:sldId id="369" r:id="rId15"/>
    <p:sldId id="371" r:id="rId16"/>
    <p:sldId id="372" r:id="rId17"/>
    <p:sldId id="373" r:id="rId18"/>
    <p:sldId id="374" r:id="rId19"/>
    <p:sldId id="410" r:id="rId20"/>
    <p:sldId id="415" r:id="rId21"/>
    <p:sldId id="377" r:id="rId22"/>
    <p:sldId id="378" r:id="rId23"/>
    <p:sldId id="379" r:id="rId24"/>
    <p:sldId id="380" r:id="rId25"/>
    <p:sldId id="381" r:id="rId26"/>
    <p:sldId id="417" r:id="rId27"/>
    <p:sldId id="411" r:id="rId28"/>
    <p:sldId id="383" r:id="rId29"/>
    <p:sldId id="384" r:id="rId30"/>
    <p:sldId id="385" r:id="rId31"/>
    <p:sldId id="386" r:id="rId32"/>
    <p:sldId id="412" r:id="rId33"/>
    <p:sldId id="419" r:id="rId34"/>
    <p:sldId id="388" r:id="rId35"/>
    <p:sldId id="389" r:id="rId36"/>
    <p:sldId id="390" r:id="rId37"/>
    <p:sldId id="391" r:id="rId38"/>
    <p:sldId id="418" r:id="rId39"/>
    <p:sldId id="392" r:id="rId40"/>
    <p:sldId id="393" r:id="rId41"/>
    <p:sldId id="416" r:id="rId42"/>
    <p:sldId id="395" r:id="rId43"/>
    <p:sldId id="396" r:id="rId44"/>
    <p:sldId id="397" r:id="rId45"/>
    <p:sldId id="398" r:id="rId46"/>
    <p:sldId id="399" r:id="rId47"/>
    <p:sldId id="400" r:id="rId48"/>
    <p:sldId id="401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7"/>
    <p:restoredTop sz="50000" autoAdjust="0"/>
  </p:normalViewPr>
  <p:slideViewPr>
    <p:cSldViewPr snapToGrid="0" snapToObjects="1">
      <p:cViewPr>
        <p:scale>
          <a:sx n="78" d="100"/>
          <a:sy n="78" d="100"/>
        </p:scale>
        <p:origin x="736" y="544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3.emf"/><Relationship Id="rId1" Type="http://schemas.openxmlformats.org/officeDocument/2006/relationships/image" Target="../media/image32.emf"/><Relationship Id="rId2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9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10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18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95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87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26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0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17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distill.pub</a:t>
            </a:r>
            <a:r>
              <a:rPr lang="en-US" dirty="0" smtClean="0"/>
              <a:t>/2017/momentum/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0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31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00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https://distill.pub/2017/momentum/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48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42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03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17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5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36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23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31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58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1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http://ruder.io/optimizing-gradient-descent/index.html#adam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63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68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22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4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57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2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13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88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7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612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651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7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62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4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6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7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5.png"/><Relationship Id="rId5" Type="http://schemas.openxmlformats.org/officeDocument/2006/relationships/oleObject" Target="../embeddings/oleObject9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8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3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31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30.emf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3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36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2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37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3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38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40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41.e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4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46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4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49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50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51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40.bin"/><Relationship Id="rId5" Type="http://schemas.openxmlformats.org/officeDocument/2006/relationships/image" Target="../media/image52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48.png"/><Relationship Id="rId5" Type="http://schemas.openxmlformats.org/officeDocument/2006/relationships/oleObject" Target="../embeddings/oleObject41.bin"/><Relationship Id="rId6" Type="http://schemas.openxmlformats.org/officeDocument/2006/relationships/image" Target="../media/image53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48.png"/><Relationship Id="rId5" Type="http://schemas.openxmlformats.org/officeDocument/2006/relationships/oleObject" Target="../embeddings/oleObject42.bin"/><Relationship Id="rId6" Type="http://schemas.openxmlformats.org/officeDocument/2006/relationships/image" Target="../media/image54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10a</a:t>
            </a:r>
            <a:r>
              <a:rPr lang="en-US" dirty="0" smtClean="0"/>
              <a:t>: </a:t>
            </a:r>
            <a:r>
              <a:rPr lang="en-US" dirty="0" smtClean="0"/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18" y="92189"/>
            <a:ext cx="3416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</a:t>
            </a:r>
            <a:r>
              <a:rPr lang="en-US" sz="2800" dirty="0" smtClean="0"/>
              <a:t>error decreases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59" y="2312673"/>
            <a:ext cx="7603767" cy="36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 smtClean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 smtClean="0"/>
              <a:t>solves for a point with zero gradient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76489"/>
            <a:ext cx="4925700" cy="28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Conditioning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Poorly conditioned Hessian matrix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  <a:r>
              <a:rPr lang="en-US" sz="2400" dirty="0" smtClean="0"/>
              <a:t>: small steps leads to huge increase </a:t>
            </a:r>
          </a:p>
          <a:p>
            <a:r>
              <a:rPr lang="en-US" sz="2400" dirty="0" smtClean="0"/>
              <a:t>Learning is slow despite strong gradients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0036" y="3975293"/>
            <a:ext cx="314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Oscillations slow down progress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cost functions do not have critical points. In particular classification.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72763"/>
            <a:ext cx="408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98700" y="4879976"/>
            <a:ext cx="179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96690" y="4892746"/>
            <a:ext cx="3736513" cy="818227"/>
            <a:chOff x="4637314" y="5156974"/>
            <a:chExt cx="3736513" cy="818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𝑊𝑥</m:t>
                        </m:r>
                      </m:oMath>
                    </m:oMathPara>
                  </a14:m>
                  <a:endParaRPr lang="en-US" sz="2400" b="0" dirty="0" smtClean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061" r="-454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  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=2,…,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oMath>
                    </m:oMathPara>
                  </a14:m>
                  <a:endParaRPr lang="en-US" sz="2400" b="0" dirty="0" smtClean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75" t="-140984" r="-492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94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 smtClean="0"/>
          </a:p>
          <a:p>
            <a:endParaRPr lang="en-US" sz="36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83" name="Equation" r:id="rId4" imgW="4102100" imgH="609600" progId="Equation.3">
                  <p:embed/>
                </p:oleObj>
              </mc:Choice>
              <mc:Fallback>
                <p:oleObj name="Equation" r:id="rId4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84" name="Equation" r:id="rId6" imgW="1549400" imgH="495300" progId="Equation.3">
                  <p:embed/>
                </p:oleObj>
              </mc:Choice>
              <mc:Fallback>
                <p:oleObj name="Equation" r:id="rId6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325684"/>
              </p:ext>
            </p:extLst>
          </p:nvPr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0" name="Equation" r:id="rId4" imgW="2133600" imgH="2209800" progId="Equation.3">
                  <p:embed/>
                </p:oleObj>
              </mc:Choice>
              <mc:Fallback>
                <p:oleObj name="Equation" r:id="rId4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9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 smtClean="0"/>
              <a:t>Exploding gradients lead to cliffs</a:t>
            </a:r>
          </a:p>
          <a:p>
            <a:r>
              <a:rPr lang="en-US" sz="2400" dirty="0" smtClean="0"/>
              <a:t>Can be mitigated using </a:t>
            </a:r>
            <a:r>
              <a:rPr lang="en-US" sz="2400" dirty="0" smtClean="0">
                <a:solidFill>
                  <a:srgbClr val="0000FF"/>
                </a:solidFill>
              </a:rPr>
              <a:t>gradient clipping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5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387110"/>
            <a:ext cx="10972800" cy="767276"/>
          </a:xfrm>
        </p:spPr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33661" y="2861603"/>
            <a:ext cx="352864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Oscillations because updates do not exploit curvature information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76562" y="5661893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2663" r="-12663" b="8408"/>
          <a:stretch/>
        </p:blipFill>
        <p:spPr>
          <a:xfrm>
            <a:off x="2895600" y="2361222"/>
            <a:ext cx="3980962" cy="32004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31438" y="2046931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4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1438" y="2046931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5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3" y="1222551"/>
            <a:ext cx="8229600" cy="4767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SGD is slow when there is </a:t>
            </a:r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Average gradient presents faster path to opt:</a:t>
            </a:r>
          </a:p>
          <a:p>
            <a:pPr lvl="1"/>
            <a:r>
              <a:rPr lang="en-US" sz="2400" dirty="0" smtClean="0"/>
              <a:t>vertical components cancel out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21672"/>
              </p:ext>
            </p:extLst>
          </p:nvPr>
        </p:nvGraphicFramePr>
        <p:xfrm>
          <a:off x="9318567" y="2072670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0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18567" y="2072670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5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8432346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Uses </a:t>
            </a:r>
            <a:r>
              <a:rPr lang="en-US" sz="2400" dirty="0" smtClean="0">
                <a:solidFill>
                  <a:srgbClr val="0000FF"/>
                </a:solidFill>
              </a:rPr>
              <a:t>past gradients </a:t>
            </a:r>
            <a:r>
              <a:rPr lang="en-US" sz="2400" dirty="0" smtClean="0"/>
              <a:t>for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Maintains a new quantity: ‘</a:t>
            </a:r>
            <a:r>
              <a:rPr lang="en-US" sz="2400" dirty="0" smtClean="0">
                <a:solidFill>
                  <a:srgbClr val="0000FF"/>
                </a:solidFill>
              </a:rPr>
              <a:t>velocity</a:t>
            </a:r>
            <a:r>
              <a:rPr lang="en-US" sz="2400" dirty="0" smtClean="0"/>
              <a:t>’</a:t>
            </a:r>
          </a:p>
          <a:p>
            <a:pPr>
              <a:spcAft>
                <a:spcPts val="1200"/>
              </a:spcAft>
            </a:pPr>
            <a:r>
              <a:rPr lang="en-US" sz="2400" i="1" dirty="0" smtClean="0"/>
              <a:t>Exponentially decaying average</a:t>
            </a:r>
            <a:r>
              <a:rPr lang="en-US" sz="2400" dirty="0" smtClean="0"/>
              <a:t> of gradients: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22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916812" y="5222426"/>
            <a:ext cx="3681047" cy="719477"/>
          </a:xfrm>
          <a:prstGeom prst="wedgeRoundRectCallout">
            <a:avLst>
              <a:gd name="adj1" fmla="val -71958"/>
              <a:gd name="adj2" fmla="val -12182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/>
                <a:cs typeface="Times"/>
              </a:rPr>
              <a:t>                </a:t>
            </a:r>
            <a:r>
              <a:rPr lang="en-US" sz="2000" dirty="0"/>
              <a:t>controls how quickly effect of past gradients decay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1179" y="3594211"/>
            <a:ext cx="322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gradient update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8801" y="3976032"/>
            <a:ext cx="477033" cy="2911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484564" y="4082257"/>
          <a:ext cx="42878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8" name="Equation" r:id="rId4" imgW="1079500" imgH="203200" progId="Equation.3">
                  <p:embed/>
                </p:oleObj>
              </mc:Choice>
              <mc:Fallback>
                <p:oleObj name="Equation" r:id="rId4" imgW="1079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4564" y="4082257"/>
                        <a:ext cx="428783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930329"/>
              </p:ext>
            </p:extLst>
          </p:nvPr>
        </p:nvGraphicFramePr>
        <p:xfrm>
          <a:off x="6180383" y="5308648"/>
          <a:ext cx="1004414" cy="341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9" name="Equation" r:id="rId6" imgW="596900" imgH="203200" progId="Equation.3">
                  <p:embed/>
                </p:oleObj>
              </mc:Choice>
              <mc:Fallback>
                <p:oleObj name="Equation" r:id="rId6" imgW="596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0383" y="5308648"/>
                        <a:ext cx="1004414" cy="341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154457"/>
              </p:ext>
            </p:extLst>
          </p:nvPr>
        </p:nvGraphicFramePr>
        <p:xfrm>
          <a:off x="3365561" y="2735049"/>
          <a:ext cx="4714991" cy="1188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0" name="Equation" r:id="rId8" imgW="1714500" imgH="431800" progId="Equation.3">
                  <p:embed/>
                </p:oleObj>
              </mc:Choice>
              <mc:Fallback>
                <p:oleObj name="Equation" r:id="rId8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65561" y="2735049"/>
                        <a:ext cx="4714991" cy="1188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9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Compute gradient estimate: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Update velocity:</a:t>
            </a:r>
          </a:p>
          <a:p>
            <a:endParaRPr lang="en-US" sz="2400" dirty="0"/>
          </a:p>
          <a:p>
            <a:r>
              <a:rPr lang="en-US" sz="2400" dirty="0" smtClean="0"/>
              <a:t>Update parameters:</a:t>
            </a:r>
            <a:endParaRPr lang="en-US" sz="2400" dirty="0">
              <a:latin typeface="Times"/>
              <a:cs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898159"/>
              </p:ext>
            </p:extLst>
          </p:nvPr>
        </p:nvGraphicFramePr>
        <p:xfrm>
          <a:off x="4206185" y="1587431"/>
          <a:ext cx="43830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0" name="Equation" r:id="rId4" imgW="1714500" imgH="431800" progId="Equation.3">
                  <p:embed/>
                </p:oleObj>
              </mc:Choice>
              <mc:Fallback>
                <p:oleObj name="Equation" r:id="rId4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06185" y="1587431"/>
                        <a:ext cx="438308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191588"/>
              </p:ext>
            </p:extLst>
          </p:nvPr>
        </p:nvGraphicFramePr>
        <p:xfrm>
          <a:off x="5257006" y="3343220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1" name="Equation" r:id="rId6" imgW="698500" imgH="165100" progId="Equation.3">
                  <p:embed/>
                </p:oleObj>
              </mc:Choice>
              <mc:Fallback>
                <p:oleObj name="Equation" r:id="rId6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006" y="3343220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02520"/>
              </p:ext>
            </p:extLst>
          </p:nvPr>
        </p:nvGraphicFramePr>
        <p:xfrm>
          <a:off x="5340488" y="4411625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2" name="Equation" r:id="rId8" imgW="546100" imgH="177800" progId="Equation.3">
                  <p:embed/>
                </p:oleObj>
              </mc:Choice>
              <mc:Fallback>
                <p:oleObj name="Equation" r:id="rId8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0488" y="4411625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08768" y="1992923"/>
            <a:ext cx="1100992" cy="39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1200" y="1602154"/>
            <a:ext cx="2864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Damped oscillations:</a:t>
            </a:r>
          </a:p>
          <a:p>
            <a:r>
              <a:rPr lang="en-US" sz="2400" dirty="0"/>
              <a:t>gradients in opposite directions get cancelled out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0" y="1602154"/>
            <a:ext cx="5054600" cy="4813300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604664"/>
              </p:ext>
            </p:extLst>
          </p:nvPr>
        </p:nvGraphicFramePr>
        <p:xfrm>
          <a:off x="8981830" y="10404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6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1830" y="10404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Apply an </a:t>
            </a:r>
            <a:r>
              <a:rPr lang="en-US" sz="2400" dirty="0" smtClean="0">
                <a:solidFill>
                  <a:srgbClr val="0000FF"/>
                </a:solidFill>
              </a:rPr>
              <a:t>interim</a:t>
            </a:r>
            <a:r>
              <a:rPr lang="en-US" sz="2400" dirty="0" smtClean="0"/>
              <a:t> update:</a:t>
            </a:r>
          </a:p>
          <a:p>
            <a:endParaRPr lang="en-US" sz="2400" dirty="0"/>
          </a:p>
          <a:p>
            <a:r>
              <a:rPr lang="en-US" sz="2400" dirty="0" smtClean="0"/>
              <a:t>Perform a correction based on gradient at the interim point:</a:t>
            </a:r>
          </a:p>
          <a:p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25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57790"/>
              </p:ext>
            </p:extLst>
          </p:nvPr>
        </p:nvGraphicFramePr>
        <p:xfrm>
          <a:off x="4051990" y="2979771"/>
          <a:ext cx="44148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2" name="Equation" r:id="rId4" imgW="1727200" imgH="431800" progId="Equation.3">
                  <p:embed/>
                </p:oleObj>
              </mc:Choice>
              <mc:Fallback>
                <p:oleObj name="Equation" r:id="rId4" imgW="172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1990" y="2979771"/>
                        <a:ext cx="441483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568994"/>
              </p:ext>
            </p:extLst>
          </p:nvPr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3" name="Equation" r:id="rId6" imgW="698500" imgH="165100" progId="Equation.3">
                  <p:embed/>
                </p:oleObj>
              </mc:Choice>
              <mc:Fallback>
                <p:oleObj name="Equation" r:id="rId6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89624"/>
              </p:ext>
            </p:extLst>
          </p:nvPr>
        </p:nvGraphicFramePr>
        <p:xfrm>
          <a:off x="5217566" y="5090914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4" name="Equation" r:id="rId8" imgW="546100" imgH="177800" progId="Equation.3">
                  <p:embed/>
                </p:oleObj>
              </mc:Choice>
              <mc:Fallback>
                <p:oleObj name="Equation" r:id="rId8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17566" y="5090914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987980"/>
              </p:ext>
            </p:extLst>
          </p:nvPr>
        </p:nvGraphicFramePr>
        <p:xfrm>
          <a:off x="5187403" y="1535893"/>
          <a:ext cx="13430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5" name="Equation" r:id="rId10" imgW="558800" imgH="203200" progId="Equation.3">
                  <p:embed/>
                </p:oleObj>
              </mc:Choice>
              <mc:Fallback>
                <p:oleObj name="Equation" r:id="rId10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7403" y="1535893"/>
                        <a:ext cx="13430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26</a:t>
            </a:fld>
            <a:endParaRPr lang="en-US"/>
          </a:p>
        </p:txBody>
      </p:sp>
      <p:pic>
        <p:nvPicPr>
          <p:cNvPr id="5" name="slide.url=https://distill.pub/2017/momentum/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28</a:t>
            </a:fld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680933"/>
              </p:ext>
            </p:extLst>
          </p:nvPr>
        </p:nvGraphicFramePr>
        <p:xfrm>
          <a:off x="1773686" y="1684338"/>
          <a:ext cx="37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2" name="Equation" r:id="rId4" imgW="165100" imgH="203200" progId="Equation.3">
                  <p:embed/>
                </p:oleObj>
              </mc:Choice>
              <mc:Fallback>
                <p:oleObj name="Equation" r:id="rId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3686" y="1684338"/>
                        <a:ext cx="3714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324699"/>
              </p:ext>
            </p:extLst>
          </p:nvPr>
        </p:nvGraphicFramePr>
        <p:xfrm>
          <a:off x="9751336" y="4591050"/>
          <a:ext cx="3413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3" name="Equation" r:id="rId6" imgW="152400" imgH="203200" progId="Equation.3">
                  <p:embed/>
                </p:oleObj>
              </mc:Choice>
              <mc:Fallback>
                <p:oleObj name="Equation" r:id="rId6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51336" y="4591050"/>
                        <a:ext cx="3413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693443"/>
              </p:ext>
            </p:extLst>
          </p:nvPr>
        </p:nvGraphicFramePr>
        <p:xfrm>
          <a:off x="9204991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4" name="Equation" r:id="rId8" imgW="317500" imgH="203200" progId="Equation.3">
                  <p:embed/>
                </p:oleObj>
              </mc:Choice>
              <mc:Fallback>
                <p:oleObj name="Equation" r:id="rId8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4991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Accumulate squared gradients: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381160" y="3104261"/>
            <a:ext cx="1301902" cy="47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2819" y="2319431"/>
            <a:ext cx="2375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378743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2" name="Equation" r:id="rId4" imgW="609600" imgH="241300" progId="Equation.3">
                  <p:embed/>
                </p:oleObj>
              </mc:Choice>
              <mc:Fallback>
                <p:oleObj name="Equation" r:id="rId4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45747"/>
              </p:ext>
            </p:extLst>
          </p:nvPr>
        </p:nvGraphicFramePr>
        <p:xfrm>
          <a:off x="4557840" y="2831120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3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57840" y="2831120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0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vs.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 of learning: </a:t>
            </a:r>
            <a:r>
              <a:rPr lang="en-US" sz="2400" dirty="0" smtClean="0">
                <a:solidFill>
                  <a:srgbClr val="0000FF"/>
                </a:solidFill>
              </a:rPr>
              <a:t>minimize generalization error</a:t>
            </a:r>
          </a:p>
          <a:p>
            <a:r>
              <a:rPr lang="en-US" sz="2400" dirty="0" smtClean="0"/>
              <a:t>In practice, </a:t>
            </a:r>
            <a:r>
              <a:rPr lang="en-US" sz="2400" dirty="0" smtClean="0">
                <a:solidFill>
                  <a:srgbClr val="0000FF"/>
                </a:solidFill>
              </a:rPr>
              <a:t>empirical risk minimization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  <p:sp>
        <p:nvSpPr>
          <p:cNvPr id="7" name="Oval Callout 6"/>
          <p:cNvSpPr/>
          <p:nvPr/>
        </p:nvSpPr>
        <p:spPr>
          <a:xfrm>
            <a:off x="5302251" y="5429251"/>
            <a:ext cx="3921125" cy="968375"/>
          </a:xfrm>
          <a:prstGeom prst="wedgeEllipseCallout">
            <a:avLst>
              <a:gd name="adj1" fmla="val -37976"/>
              <a:gd name="adj2" fmla="val -70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optimized different from the quantity we care about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647073" y="2476501"/>
          <a:ext cx="5001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2" name="Equation" r:id="rId4" imgW="1854200" imgH="241300" progId="Equation.3">
                  <p:embed/>
                </p:oleObj>
              </mc:Choice>
              <mc:Fallback>
                <p:oleObj name="Equation" r:id="rId4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7073" y="2476501"/>
                        <a:ext cx="5001461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553479"/>
              </p:ext>
            </p:extLst>
          </p:nvPr>
        </p:nvGraphicFramePr>
        <p:xfrm>
          <a:off x="3800475" y="4036128"/>
          <a:ext cx="46942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3" name="Equation" r:id="rId6" imgW="1739900" imgH="457200" progId="Equation.3">
                  <p:embed/>
                </p:oleObj>
              </mc:Choice>
              <mc:Fallback>
                <p:oleObj name="Equation" r:id="rId6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00475" y="4036128"/>
                        <a:ext cx="4694238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For non-convex problems, </a:t>
            </a:r>
            <a:r>
              <a:rPr lang="en-US" sz="2400" dirty="0" err="1" smtClean="0"/>
              <a:t>AdaGrad</a:t>
            </a:r>
            <a:r>
              <a:rPr lang="en-US" sz="2400" dirty="0" smtClean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 smtClean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 smtClean="0"/>
              <a:t>for gradient accumulation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7775"/>
              </p:ext>
            </p:extLst>
          </p:nvPr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36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228010"/>
              </p:ext>
            </p:extLst>
          </p:nvPr>
        </p:nvGraphicFramePr>
        <p:xfrm>
          <a:off x="4782994" y="3827256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37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2994" y="3827256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rgbClr val="0000FF"/>
                </a:solidFill>
              </a:rPr>
              <a:t>RMSProp</a:t>
            </a:r>
            <a:r>
              <a:rPr lang="en-US" sz="2400" dirty="0" smtClean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Update parameters: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31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46422"/>
              </p:ext>
            </p:extLst>
          </p:nvPr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4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347937"/>
              </p:ext>
            </p:extLst>
          </p:nvPr>
        </p:nvGraphicFramePr>
        <p:xfrm>
          <a:off x="4684712" y="4772512"/>
          <a:ext cx="28225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5" name="Equation" r:id="rId6" imgW="1079500" imgH="457200" progId="Equation.3">
                  <p:embed/>
                </p:oleObj>
              </mc:Choice>
              <mc:Fallback>
                <p:oleObj name="Equation" r:id="rId6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84712" y="4772512"/>
                        <a:ext cx="282257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74018"/>
              </p:ext>
            </p:extLst>
          </p:nvPr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6" name="Equation" r:id="rId8" imgW="1168400" imgH="241300" progId="Equation.3">
                  <p:embed/>
                </p:oleObj>
              </mc:Choice>
              <mc:Fallback>
                <p:oleObj name="Equation" r:id="rId8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57" y="827315"/>
            <a:ext cx="8599712" cy="42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Goal: </a:t>
            </a:r>
            <a:r>
              <a:rPr lang="en-US" sz="2400" dirty="0" smtClean="0">
                <a:solidFill>
                  <a:srgbClr val="FF0000"/>
                </a:solidFill>
              </a:rPr>
              <a:t>break symmetry </a:t>
            </a:r>
            <a:r>
              <a:rPr lang="en-US" sz="2400" dirty="0" smtClean="0"/>
              <a:t>between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Initialize all weights (not biases) </a:t>
            </a:r>
            <a:r>
              <a:rPr lang="en-US" sz="2400" dirty="0" smtClean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i="1" dirty="0" smtClean="0"/>
              <a:t>Large</a:t>
            </a:r>
            <a:r>
              <a:rPr lang="en-US" sz="2400" dirty="0" smtClean="0"/>
              <a:t> -&gt; grad explosion,  </a:t>
            </a:r>
            <a:r>
              <a:rPr lang="en-US" sz="2400" i="1" dirty="0" smtClean="0"/>
              <a:t>Small</a:t>
            </a:r>
            <a:r>
              <a:rPr lang="en-US" sz="2400" dirty="0" smtClean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for all outputs to have </a:t>
            </a:r>
            <a:r>
              <a:rPr lang="en-US" sz="2400" dirty="0" smtClean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/>
              <a:t>a 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inputs</a:t>
            </a:r>
            <a:r>
              <a:rPr lang="en-US" sz="2400" dirty="0" smtClean="0"/>
              <a:t>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 err="1" smtClean="0"/>
              <a:t>ReLU</a:t>
            </a:r>
            <a:r>
              <a:rPr lang="en-US" sz="2400" dirty="0" smtClean="0"/>
              <a:t> units, it is recommended: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852234"/>
              </p:ext>
            </p:extLst>
          </p:nvPr>
        </p:nvGraphicFramePr>
        <p:xfrm>
          <a:off x="4955381" y="242322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4" name="Equation" r:id="rId4" imgW="965200" imgH="431800" progId="Equation.3">
                  <p:embed/>
                </p:oleObj>
              </mc:Choice>
              <mc:Fallback>
                <p:oleObj name="Equation" r:id="rId4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5381" y="242322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018948"/>
              </p:ext>
            </p:extLst>
          </p:nvPr>
        </p:nvGraphicFramePr>
        <p:xfrm>
          <a:off x="4856300" y="416408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5" name="Equation" r:id="rId6" imgW="965200" imgH="431800" progId="Equation.3">
                  <p:embed/>
                </p:oleObj>
              </mc:Choice>
              <mc:Fallback>
                <p:oleObj name="Equation" r:id="rId6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6300" y="416408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inputs, </a:t>
            </a:r>
            <a:r>
              <a:rPr lang="en-US" sz="2400" i="1" dirty="0" smtClean="0">
                <a:latin typeface="Times"/>
                <a:cs typeface="Times"/>
              </a:rPr>
              <a:t>n</a:t>
            </a:r>
            <a:r>
              <a:rPr lang="en-US" sz="2400" dirty="0" smtClean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trades off between initialize all </a:t>
            </a:r>
            <a:r>
              <a:rPr lang="en-US" sz="2400" dirty="0"/>
              <a:t>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</a:t>
            </a:r>
            <a:r>
              <a:rPr lang="en-US" sz="2400" dirty="0" smtClean="0">
                <a:solidFill>
                  <a:srgbClr val="000000"/>
                </a:solidFill>
              </a:rPr>
              <a:t>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Sparse</a:t>
            </a:r>
            <a:r>
              <a:rPr lang="en-US" sz="2400" dirty="0" smtClean="0"/>
              <a:t> variant when </a:t>
            </a:r>
            <a:r>
              <a:rPr lang="en-US" sz="2400" i="1" dirty="0" smtClean="0">
                <a:latin typeface="Times"/>
                <a:cs typeface="Times"/>
              </a:rPr>
              <a:t>m </a:t>
            </a:r>
            <a:r>
              <a:rPr lang="en-US" sz="2400" dirty="0" smtClean="0">
                <a:solidFill>
                  <a:srgbClr val="000000"/>
                </a:solidFill>
              </a:rPr>
              <a:t>is large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 </a:t>
            </a:r>
            <a:r>
              <a:rPr lang="en-US" sz="2000" dirty="0" smtClean="0"/>
              <a:t>Initialize </a:t>
            </a:r>
            <a:r>
              <a:rPr lang="en-US" sz="2000" i="1" dirty="0" smtClean="0"/>
              <a:t>k</a:t>
            </a:r>
            <a:r>
              <a:rPr lang="en-US" sz="2000" dirty="0" smtClean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4" name="Equation" r:id="rId4" imgW="1727200" imgH="495300" progId="Equation.3">
                  <p:embed/>
                </p:oleObj>
              </mc:Choice>
              <mc:Fallback>
                <p:oleObj name="Equation" r:id="rId4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27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Output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Marginal statistics </a:t>
            </a:r>
            <a:r>
              <a:rPr lang="en-US" sz="2200" dirty="0" smtClean="0"/>
              <a:t>of the output in the training set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Hidden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Avoid saturation </a:t>
            </a:r>
            <a:r>
              <a:rPr lang="en-US" sz="2200" dirty="0" smtClean="0"/>
              <a:t>at initialization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/>
              <a:t>E.g. in </a:t>
            </a:r>
            <a:r>
              <a:rPr lang="en-US" sz="2200" dirty="0" err="1" smtClean="0"/>
              <a:t>ReLU</a:t>
            </a:r>
            <a:r>
              <a:rPr lang="en-US" sz="2200" dirty="0" smtClean="0"/>
              <a:t>, initialize bias to 0.1 instead of 0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Units controlling participation of other units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/>
              <a:t>Set bias to allow participation at initialization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38</a:t>
            </a:fld>
            <a:endParaRPr lang="en-US"/>
          </a:p>
        </p:txBody>
      </p:sp>
      <p:pic>
        <p:nvPicPr>
          <p:cNvPr id="5" name="slide.url=http://ruder.io/optimizing-gradient-descent/index.html#adam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Stochastic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2" y="1162878"/>
            <a:ext cx="8229601" cy="4845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Batch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Optimize empirical risk using </a:t>
            </a:r>
            <a:r>
              <a:rPr lang="en-US" sz="2200" dirty="0" smtClean="0">
                <a:solidFill>
                  <a:srgbClr val="0000FF"/>
                </a:solidFill>
              </a:rPr>
              <a:t>exact gradients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Stochastic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Estimates gradient from a </a:t>
            </a:r>
            <a:r>
              <a:rPr lang="en-US" sz="2200" dirty="0" smtClean="0">
                <a:solidFill>
                  <a:srgbClr val="0000FF"/>
                </a:solidFill>
              </a:rPr>
              <a:t>small random sample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2817744" y="4881355"/>
            <a:ext cx="7353300" cy="1619250"/>
          </a:xfrm>
          <a:prstGeom prst="wedgeRoundRectCallout">
            <a:avLst>
              <a:gd name="adj1" fmla="val -17564"/>
              <a:gd name="adj2" fmla="val -69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endParaRPr lang="en-US" sz="8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Large mini-batch</a:t>
            </a:r>
            <a:r>
              <a:rPr lang="en-US" sz="2400" dirty="0">
                <a:solidFill>
                  <a:srgbClr val="000000"/>
                </a:solidFill>
              </a:rPr>
              <a:t>: gradient computation expensive</a:t>
            </a:r>
          </a:p>
          <a:p>
            <a:pPr lvl="1" algn="ctr"/>
            <a:endParaRPr lang="en-US" sz="20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Small mini-batch</a:t>
            </a:r>
            <a:r>
              <a:rPr lang="en-US" sz="2400" dirty="0">
                <a:solidFill>
                  <a:srgbClr val="000000"/>
                </a:solidFill>
              </a:rPr>
              <a:t>: greater variance in estimate, longer steps for convergence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205292"/>
              </p:ext>
            </p:extLst>
          </p:nvPr>
        </p:nvGraphicFramePr>
        <p:xfrm>
          <a:off x="3137798" y="3737803"/>
          <a:ext cx="55499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0" name="Equation" r:id="rId4" imgW="2057400" imgH="241300" progId="Equation.3">
                  <p:embed/>
                </p:oleObj>
              </mc:Choice>
              <mc:Fallback>
                <p:oleObj name="Equation" r:id="rId4" imgW="205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7798" y="3737803"/>
                        <a:ext cx="55499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0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 smtClean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6000" dirty="0"/>
          </a:p>
          <a:p>
            <a:r>
              <a:rPr lang="en-US" sz="2400" dirty="0" smtClean="0"/>
              <a:t>Features in </a:t>
            </a:r>
            <a:r>
              <a:rPr lang="en-US" sz="2400" dirty="0" smtClean="0">
                <a:solidFill>
                  <a:srgbClr val="0000FF"/>
                </a:solidFill>
              </a:rPr>
              <a:t>same scale</a:t>
            </a:r>
            <a:r>
              <a:rPr lang="en-US" sz="2400" dirty="0" smtClean="0"/>
              <a:t>: mean 0 and variance 1</a:t>
            </a:r>
          </a:p>
          <a:p>
            <a:pPr lvl="1"/>
            <a:r>
              <a:rPr lang="en-US" sz="1800" dirty="0" smtClean="0"/>
              <a:t>Speeds up learning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69446"/>
              </p:ext>
            </p:extLst>
          </p:nvPr>
        </p:nvGraphicFramePr>
        <p:xfrm>
          <a:off x="4739724" y="2392916"/>
          <a:ext cx="19415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8" name="Equation" r:id="rId4" imgW="635000" imgH="393700" progId="Equation.3">
                  <p:embed/>
                </p:oleObj>
              </mc:Choice>
              <mc:Fallback>
                <p:oleObj name="Equation" r:id="rId4" imgW="635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9724" y="2392916"/>
                        <a:ext cx="1941513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4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6214"/>
            <a:ext cx="10972800" cy="767276"/>
          </a:xfrm>
        </p:spPr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9267085" y="23278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7085" y="23278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94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Covariance Shift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Each hidden layer changes distribution of inputs to next layer: </a:t>
            </a:r>
            <a:r>
              <a:rPr lang="en-US" i="1" dirty="0" smtClean="0"/>
              <a:t>slows down learning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42</a:t>
            </a:fld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</a:t>
            </a:r>
          </a:p>
          <a:p>
            <a:pPr lvl="1"/>
            <a:r>
              <a:rPr lang="en-US" dirty="0" smtClean="0"/>
              <a:t>Mini-batch of activations for layer to normalize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6" name="Equation" r:id="rId4" imgW="1511300" imgH="812800" progId="Equation.3">
                  <p:embed/>
                </p:oleObj>
              </mc:Choice>
              <mc:Fallback>
                <p:oleObj name="Equation" r:id="rId4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6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Mini</a:t>
            </a:r>
            <a:r>
              <a:rPr lang="en-US" dirty="0"/>
              <a:t>-batch of activations for layer to </a:t>
            </a:r>
            <a:r>
              <a:rPr lang="en-US" dirty="0" smtClean="0"/>
              <a:t>normalize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where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4" name="Equation" r:id="rId4" imgW="736600" imgH="393700" progId="Equation.3">
                  <p:embed/>
                </p:oleObj>
              </mc:Choice>
              <mc:Fallback>
                <p:oleObj name="Equation" r:id="rId4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5" name="Equation" r:id="rId6" imgW="2578100" imgH="469900" progId="Equation.3">
                  <p:embed/>
                </p:oleObj>
              </mc:Choice>
              <mc:Fallback>
                <p:oleObj name="Equation" r:id="rId6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1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Normalization can reduce expressive power</a:t>
            </a:r>
          </a:p>
          <a:p>
            <a:pPr lvl="1"/>
            <a:r>
              <a:rPr lang="en-US" dirty="0" smtClean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network to </a:t>
            </a:r>
            <a:r>
              <a:rPr lang="en-US" dirty="0" smtClean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2524" y="429392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4" name="Equation" r:id="rId4" imgW="495300" imgH="203200" progId="Equation.3">
                  <p:embed/>
                </p:oleObj>
              </mc:Choice>
              <mc:Fallback>
                <p:oleObj name="Equation" r:id="rId4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8" name="Equation" r:id="rId5" imgW="1498600" imgH="927100" progId="Equation.3">
                  <p:embed/>
                </p:oleObj>
              </mc:Choice>
              <mc:Fallback>
                <p:oleObj name="Equation" r:id="rId5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7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322755"/>
              </p:ext>
            </p:extLst>
          </p:nvPr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2" name="Equation" r:id="rId5" imgW="1524000" imgH="927100" progId="Equation.3">
                  <p:embed/>
                </p:oleObj>
              </mc:Choice>
              <mc:Fallback>
                <p:oleObj name="Equation" r:id="rId5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</p:spTree>
    <p:extLst>
      <p:ext uri="{BB962C8B-B14F-4D97-AF65-F5344CB8AC3E}">
        <p14:creationId xmlns:p14="http://schemas.microsoft.com/office/powerpoint/2010/main" val="53716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Differentiate the </a:t>
            </a:r>
            <a:r>
              <a:rPr lang="en-US" dirty="0" smtClean="0">
                <a:solidFill>
                  <a:srgbClr val="0000FF"/>
                </a:solidFill>
              </a:rPr>
              <a:t>joint loss </a:t>
            </a:r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mini-batches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u="sng" dirty="0" smtClean="0">
                <a:solidFill>
                  <a:srgbClr val="0000FF"/>
                </a:solidFill>
              </a:rPr>
              <a:t>Back-propagate </a:t>
            </a:r>
            <a:r>
              <a:rPr lang="en-US" i="1" u="sng" dirty="0" smtClean="0">
                <a:solidFill>
                  <a:srgbClr val="0000FF"/>
                </a:solidFill>
              </a:rPr>
              <a:t>through</a:t>
            </a:r>
            <a:r>
              <a:rPr lang="en-US" u="sng" dirty="0" smtClean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 smtClean="0"/>
              <a:t>Test time: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needs to be </a:t>
            </a:r>
            <a:r>
              <a:rPr lang="en-US" dirty="0"/>
              <a:t>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 smtClean="0"/>
              <a:t>Replace </a:t>
            </a:r>
            <a:r>
              <a:rPr lang="en-US" i="1" dirty="0" smtClean="0"/>
              <a:t>μ</a:t>
            </a:r>
            <a:r>
              <a:rPr lang="en-US" dirty="0" smtClean="0"/>
              <a:t> and </a:t>
            </a:r>
            <a:r>
              <a:rPr lang="en-US" i="1" dirty="0" err="1" smtClean="0"/>
              <a:t>σ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0000FF"/>
                </a:solidFill>
              </a:rPr>
              <a:t>running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averages </a:t>
            </a:r>
            <a:r>
              <a:rPr lang="en-US" dirty="0" smtClean="0"/>
              <a:t>collected during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Points with </a:t>
            </a:r>
            <a:r>
              <a:rPr lang="en-US" sz="2400" dirty="0" smtClean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2</a:t>
            </a:r>
            <a:r>
              <a:rPr lang="en-US" sz="2400" baseline="30000" dirty="0" smtClean="0">
                <a:solidFill>
                  <a:srgbClr val="000000"/>
                </a:solidFill>
              </a:rPr>
              <a:t>nd</a:t>
            </a:r>
            <a:r>
              <a:rPr lang="en-US" sz="2400" dirty="0" smtClean="0">
                <a:solidFill>
                  <a:srgbClr val="000000"/>
                </a:solidFill>
              </a:rPr>
              <a:t>-derivate (Hessian) determines curvature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94" y="2491504"/>
            <a:ext cx="8223250" cy="33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Take small steps in direction of </a:t>
            </a:r>
            <a:r>
              <a:rPr lang="en-US" sz="2400" dirty="0">
                <a:solidFill>
                  <a:srgbClr val="0000FF"/>
                </a:solidFill>
              </a:rPr>
              <a:t>negative gradient</a:t>
            </a:r>
          </a:p>
          <a:p>
            <a:r>
              <a:rPr lang="en-US" sz="2400" dirty="0"/>
              <a:t>Sample </a:t>
            </a:r>
            <a:r>
              <a:rPr lang="en-US" sz="2400" i="1" dirty="0"/>
              <a:t>m</a:t>
            </a:r>
            <a:r>
              <a:rPr lang="en-US" sz="2400" dirty="0"/>
              <a:t> examples from training set and compute: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Update parameters: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  <p:sp>
        <p:nvSpPr>
          <p:cNvPr id="10" name="Cloud Callout 9"/>
          <p:cNvSpPr/>
          <p:nvPr/>
        </p:nvSpPr>
        <p:spPr>
          <a:xfrm>
            <a:off x="6096000" y="4748771"/>
            <a:ext cx="4403970" cy="1526467"/>
          </a:xfrm>
          <a:prstGeom prst="cloudCallout">
            <a:avLst>
              <a:gd name="adj1" fmla="val -35770"/>
              <a:gd name="adj2" fmla="val -6524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practice: </a:t>
            </a:r>
            <a:r>
              <a:rPr lang="en-US" sz="2000" dirty="0">
                <a:solidFill>
                  <a:srgbClr val="0000FF"/>
                </a:solidFill>
              </a:rPr>
              <a:t>shuffle</a:t>
            </a:r>
            <a:r>
              <a:rPr lang="en-US" sz="2000" dirty="0"/>
              <a:t> training set once and pass through multiple times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33981"/>
              </p:ext>
            </p:extLst>
          </p:nvPr>
        </p:nvGraphicFramePr>
        <p:xfrm>
          <a:off x="3985148" y="2629595"/>
          <a:ext cx="4221703" cy="1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8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148" y="2629595"/>
                        <a:ext cx="4221703" cy="1104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03753"/>
              </p:ext>
            </p:extLst>
          </p:nvPr>
        </p:nvGraphicFramePr>
        <p:xfrm>
          <a:off x="5294923" y="3984355"/>
          <a:ext cx="1602154" cy="51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9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923" y="3984355"/>
                        <a:ext cx="1602154" cy="513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6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 smtClean="0">
                <a:solidFill>
                  <a:schemeClr val="accent1"/>
                </a:solidFill>
              </a:rPr>
              <a:t>Challenges </a:t>
            </a:r>
            <a:r>
              <a:rPr lang="en-US" sz="2200" b="1" dirty="0">
                <a:solidFill>
                  <a:schemeClr val="accent1"/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Recent view: 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For sufficiently large neural networks, </a:t>
            </a:r>
            <a:r>
              <a:rPr lang="en-US" sz="2200" dirty="0" smtClean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Not important to find true global minimum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Lecture6_PerceptronBackProp</Template>
  <TotalTime>7908</TotalTime>
  <Words>1130</Words>
  <Application>Microsoft Macintosh PowerPoint</Application>
  <PresentationFormat>Widescreen</PresentationFormat>
  <Paragraphs>397</Paragraphs>
  <Slides>48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Cambria Math</vt:lpstr>
      <vt:lpstr>Karla</vt:lpstr>
      <vt:lpstr>Times</vt:lpstr>
      <vt:lpstr>Arial</vt:lpstr>
      <vt:lpstr>GEC_template</vt:lpstr>
      <vt:lpstr>Equation</vt:lpstr>
      <vt:lpstr>Lecture 10a: Optimization</vt:lpstr>
      <vt:lpstr>Outline</vt:lpstr>
      <vt:lpstr>Learning vs. Optimization</vt:lpstr>
      <vt:lpstr>Batch vs. Stochastic Algorithms</vt:lpstr>
      <vt:lpstr>Critical Points</vt:lpstr>
      <vt:lpstr>Stochastic Gradient Descent</vt:lpstr>
      <vt:lpstr>Outline</vt:lpstr>
      <vt:lpstr>Local Minima</vt:lpstr>
      <vt:lpstr>Local Minima</vt:lpstr>
      <vt:lpstr>Saddle Points</vt:lpstr>
      <vt:lpstr>No Critical Points</vt:lpstr>
      <vt:lpstr>Saddle Points</vt:lpstr>
      <vt:lpstr>Poor Conditioning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Outline</vt:lpstr>
      <vt:lpstr>Stochastic Gradient Descent</vt:lpstr>
      <vt:lpstr>Momentum</vt:lpstr>
      <vt:lpstr>Momentum</vt:lpstr>
      <vt:lpstr>Momentum</vt:lpstr>
      <vt:lpstr>Momentum</vt:lpstr>
      <vt:lpstr>Nesterov Momentum</vt:lpstr>
      <vt:lpstr>PowerPoint Presentation</vt:lpstr>
      <vt:lpstr>Outline</vt:lpstr>
      <vt:lpstr>Adaptive Learning Rates</vt:lpstr>
      <vt:lpstr>AdaGrad</vt:lpstr>
      <vt:lpstr>RMSProp</vt:lpstr>
      <vt:lpstr>Adam</vt:lpstr>
      <vt:lpstr>Outline</vt:lpstr>
      <vt:lpstr>PowerPoint Presentation</vt:lpstr>
      <vt:lpstr>Parameter Initialization</vt:lpstr>
      <vt:lpstr>Xavier Initialization</vt:lpstr>
      <vt:lpstr>Normalized Initialization</vt:lpstr>
      <vt:lpstr>Bias Initialization</vt:lpstr>
      <vt:lpstr>PowerPoint Presentation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295</cp:revision>
  <cp:lastPrinted>2019-02-13T18:11:18Z</cp:lastPrinted>
  <dcterms:created xsi:type="dcterms:W3CDTF">2017-11-02T16:57:55Z</dcterms:created>
  <dcterms:modified xsi:type="dcterms:W3CDTF">2019-07-31T05:27:55Z</dcterms:modified>
</cp:coreProperties>
</file>